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" charset="1" panose="00000500000000000000"/>
      <p:regular r:id="rId10"/>
    </p:embeddedFont>
    <p:embeddedFont>
      <p:font typeface="Halant Bold" charset="1" panose="00000800000000000000"/>
      <p:regular r:id="rId11"/>
    </p:embeddedFont>
    <p:embeddedFont>
      <p:font typeface="Halant Light" charset="1" panose="000004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Semi-Bold" charset="1" panose="00000700000000000000"/>
      <p:regular r:id="rId14"/>
    </p:embeddedFont>
    <p:embeddedFont>
      <p:font typeface="HK Grotesk" charset="1" panose="00000500000000000000"/>
      <p:regular r:id="rId15"/>
    </p:embeddedFont>
    <p:embeddedFont>
      <p:font typeface="HK Grotesk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 Light" charset="1" panose="00000400000000000000"/>
      <p:regular r:id="rId19"/>
    </p:embeddedFont>
    <p:embeddedFont>
      <p:font typeface="HK Grotesk Light Italics" charset="1" panose="00000400000000000000"/>
      <p:regular r:id="rId20"/>
    </p:embeddedFont>
    <p:embeddedFont>
      <p:font typeface="HK Grotesk Medium" charset="1" panose="00000600000000000000"/>
      <p:regular r:id="rId21"/>
    </p:embeddedFont>
    <p:embeddedFont>
      <p:font typeface="HK Grotesk Medium Italics" charset="1" panose="00000600000000000000"/>
      <p:regular r:id="rId22"/>
    </p:embeddedFont>
    <p:embeddedFont>
      <p:font typeface="HK Grotesk Semi-Bold" charset="1" panose="00000700000000000000"/>
      <p:regular r:id="rId23"/>
    </p:embeddedFont>
    <p:embeddedFont>
      <p:font typeface="HK Grotesk Semi-Bold Italics" charset="1" panose="00000700000000000000"/>
      <p:regular r:id="rId24"/>
    </p:embeddedFont>
    <p:embeddedFont>
      <p:font typeface="Assistant" charset="1" panose="00000500000000000000"/>
      <p:regular r:id="rId25"/>
    </p:embeddedFont>
    <p:embeddedFont>
      <p:font typeface="Assistant Bold" charset="1" panose="00000800000000000000"/>
      <p:regular r:id="rId26"/>
    </p:embeddedFont>
    <p:embeddedFont>
      <p:font typeface="Assistant Extra-Light" charset="1" panose="00000300000000000000"/>
      <p:regular r:id="rId27"/>
    </p:embeddedFont>
    <p:embeddedFont>
      <p:font typeface="Assistant Light" charset="1" panose="00000400000000000000"/>
      <p:regular r:id="rId28"/>
    </p:embeddedFont>
    <p:embeddedFont>
      <p:font typeface="Assistant Semi-Bold" charset="1" panose="00000700000000000000"/>
      <p:regular r:id="rId29"/>
    </p:embeddedFont>
    <p:embeddedFont>
      <p:font typeface="Assistant Ultra-Bold" charset="1" panose="000009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228034"/>
            <a:ext cx="10724012" cy="92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11"/>
              </a:lnSpc>
            </a:pPr>
            <a:r>
              <a:rPr lang="en-US" sz="6111">
                <a:solidFill>
                  <a:srgbClr val="000000"/>
                </a:solidFill>
                <a:latin typeface="HK Grotesk Bold"/>
              </a:rPr>
              <a:t>Illuminating Artistic Intuition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157957"/>
            <a:ext cx="10724012" cy="180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3"/>
              </a:lnSpc>
            </a:pPr>
            <a:r>
              <a:rPr lang="en-US" sz="4011">
                <a:solidFill>
                  <a:srgbClr val="000000"/>
                </a:solidFill>
                <a:latin typeface="HK Grotesk"/>
              </a:rPr>
              <a:t>Exploring Zero-Shot Image Classification and Explainable AI through Diffusion Models and the LIME 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62693"/>
            <a:ext cx="10724012" cy="60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33"/>
              </a:lnSpc>
            </a:pPr>
            <a:r>
              <a:rPr lang="en-US" sz="4011">
                <a:solidFill>
                  <a:srgbClr val="000000"/>
                </a:solidFill>
                <a:latin typeface="HK Grotesk"/>
              </a:rPr>
              <a:t>Leonardo Loureiro Costa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624184">
            <a:off x="9178216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378125">
            <a:off x="13535712" y="-251360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2532"/>
            <a:ext cx="16230600" cy="2541935"/>
          </a:xfrm>
          <a:custGeom>
            <a:avLst/>
            <a:gdLst/>
            <a:ahLst/>
            <a:cxnLst/>
            <a:rect r="r" b="b" t="t" l="l"/>
            <a:pathLst>
              <a:path h="2541935" w="16230600">
                <a:moveTo>
                  <a:pt x="0" y="0"/>
                </a:moveTo>
                <a:lnTo>
                  <a:pt x="16230600" y="0"/>
                </a:lnTo>
                <a:lnTo>
                  <a:pt x="16230600" y="2541936"/>
                </a:lnTo>
                <a:lnTo>
                  <a:pt x="0" y="2541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75121"/>
            <a:ext cx="16230600" cy="2491691"/>
          </a:xfrm>
          <a:custGeom>
            <a:avLst/>
            <a:gdLst/>
            <a:ahLst/>
            <a:cxnLst/>
            <a:rect r="r" b="b" t="t" l="l"/>
            <a:pathLst>
              <a:path h="2491691" w="16230600">
                <a:moveTo>
                  <a:pt x="0" y="0"/>
                </a:moveTo>
                <a:lnTo>
                  <a:pt x="16230600" y="0"/>
                </a:lnTo>
                <a:lnTo>
                  <a:pt x="16230600" y="2491691"/>
                </a:lnTo>
                <a:lnTo>
                  <a:pt x="0" y="2491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4794" y="1028700"/>
            <a:ext cx="14978715" cy="2797048"/>
            <a:chOff x="0" y="0"/>
            <a:chExt cx="19971619" cy="37293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9971619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Prompt Engineering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42156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298824">
            <a:off x="15274046" y="7531576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1" b="-117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4230099" y="5722865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13535712" y="-251360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4794" y="1076583"/>
            <a:ext cx="14978715" cy="2749165"/>
            <a:chOff x="0" y="0"/>
            <a:chExt cx="19971619" cy="36655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38039"/>
              <a:ext cx="19971619" cy="1527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68"/>
                </a:lnSpc>
              </a:pPr>
              <a:r>
                <a:rPr lang="en-US" sz="7600">
                  <a:solidFill>
                    <a:srgbClr val="FFFFFF"/>
                  </a:solidFill>
                  <a:latin typeface="HK Grotesk Bold"/>
                </a:rPr>
                <a:t>Aprendizado e complete zero-shot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42156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03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84423"/>
            <a:ext cx="1079688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HK Grotesk Bold"/>
              </a:rPr>
              <a:t>Treino da EfficientNet B1 em 3 casos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070" y="5266793"/>
            <a:ext cx="10342364" cy="203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HK Grotesk Bold"/>
              </a:rPr>
              <a:t>Imagens reais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HK Grotesk Bold"/>
              </a:rPr>
              <a:t>Imagens sintéticas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HK Grotesk Bold"/>
              </a:rPr>
              <a:t>Imagens reais junto com imagens sintéticas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4230099" y="5722865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13535712" y="-251360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4794" y="1076583"/>
            <a:ext cx="14978715" cy="2749165"/>
            <a:chOff x="0" y="0"/>
            <a:chExt cx="19971619" cy="36655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38039"/>
              <a:ext cx="19971619" cy="1527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68"/>
                </a:lnSpc>
              </a:pPr>
              <a:r>
                <a:rPr lang="en-US" sz="7600">
                  <a:solidFill>
                    <a:srgbClr val="FFFFFF"/>
                  </a:solidFill>
                  <a:latin typeface="HK Grotesk Bold"/>
                </a:rPr>
                <a:t>LIME e Explainable AI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42156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887266"/>
            <a:ext cx="11581215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HK Grotesk Bold"/>
              </a:rPr>
              <a:t>Gerar mapas de calor das regiões mais importantes para classificar cada imagem do conjunto de teste.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1293" y="3308641"/>
            <a:ext cx="10565414" cy="368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Metodologia experimental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440827"/>
            <a:ext cx="772696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Metodologia experimental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1023" y="3478335"/>
            <a:ext cx="12531000" cy="42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8"/>
              </a:lnSpc>
            </a:pPr>
          </a:p>
          <a:p>
            <a:pPr marL="650564" indent="-325282" lvl="1">
              <a:lnSpc>
                <a:spcPts val="4218"/>
              </a:lnSpc>
              <a:buFont typeface="Arial"/>
              <a:buChar char="•"/>
            </a:pPr>
            <a:r>
              <a:rPr lang="en-US" sz="3013" spc="-30">
                <a:solidFill>
                  <a:srgbClr val="000000"/>
                </a:solidFill>
                <a:latin typeface="Assistant Bold"/>
              </a:rPr>
              <a:t>Geração do dataset sintético, com mais de 3600 imagens</a:t>
            </a:r>
          </a:p>
          <a:p>
            <a:pPr marL="650564" indent="-325282" lvl="1">
              <a:lnSpc>
                <a:spcPts val="4218"/>
              </a:lnSpc>
              <a:buFont typeface="Arial"/>
              <a:buChar char="•"/>
            </a:pPr>
            <a:r>
              <a:rPr lang="en-US" sz="3013" spc="-30">
                <a:solidFill>
                  <a:srgbClr val="000000"/>
                </a:solidFill>
                <a:latin typeface="Assistant Bold"/>
              </a:rPr>
              <a:t>Separação do conjunto de dados em Treino - Validação - Teste na proporção 80 - 10 - 10.</a:t>
            </a:r>
          </a:p>
          <a:p>
            <a:pPr marL="650564" indent="-325282" lvl="1">
              <a:lnSpc>
                <a:spcPts val="4218"/>
              </a:lnSpc>
              <a:buFont typeface="Arial"/>
              <a:buChar char="•"/>
            </a:pPr>
            <a:r>
              <a:rPr lang="en-US" sz="3013" spc="-30">
                <a:solidFill>
                  <a:srgbClr val="000000"/>
                </a:solidFill>
                <a:latin typeface="Assistant Bold"/>
              </a:rPr>
              <a:t>Treino da EfficientNet B1 em 50 épocas de batch size 32 nos 3 tipos diferentes de dados</a:t>
            </a:r>
          </a:p>
          <a:p>
            <a:pPr marL="650564" indent="-325282" lvl="1">
              <a:lnSpc>
                <a:spcPts val="4218"/>
              </a:lnSpc>
              <a:buFont typeface="Arial"/>
              <a:buChar char="•"/>
            </a:pPr>
            <a:r>
              <a:rPr lang="en-US" sz="3013" spc="-30">
                <a:solidFill>
                  <a:srgbClr val="000000"/>
                </a:solidFill>
                <a:latin typeface="Assistant Bold"/>
              </a:rPr>
              <a:t>Predição de imagens reais e sintéticas - Análise com o LIME</a:t>
            </a:r>
          </a:p>
          <a:p>
            <a:pPr marL="650564" indent="-325282" lvl="1">
              <a:lnSpc>
                <a:spcPts val="4218"/>
              </a:lnSpc>
              <a:buFont typeface="Arial"/>
              <a:buChar char="•"/>
            </a:pPr>
            <a:r>
              <a:rPr lang="en-US" sz="3013" spc="-30">
                <a:solidFill>
                  <a:srgbClr val="000000"/>
                </a:solidFill>
                <a:latin typeface="Assistant Bold"/>
              </a:rPr>
              <a:t>Construção dos mapas de calor.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1293" y="3308641"/>
            <a:ext cx="10565414" cy="368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Resultados e discussão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5123359" y="-5804655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0"/>
                </a:lnTo>
                <a:lnTo>
                  <a:pt x="0" y="8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59148"/>
            <a:ext cx="8389626" cy="7372702"/>
          </a:xfrm>
          <a:custGeom>
            <a:avLst/>
            <a:gdLst/>
            <a:ahLst/>
            <a:cxnLst/>
            <a:rect r="r" b="b" t="t" l="l"/>
            <a:pathLst>
              <a:path h="7372702" w="8389626">
                <a:moveTo>
                  <a:pt x="0" y="0"/>
                </a:moveTo>
                <a:lnTo>
                  <a:pt x="8389626" y="0"/>
                </a:lnTo>
                <a:lnTo>
                  <a:pt x="8389626" y="7372702"/>
                </a:lnTo>
                <a:lnTo>
                  <a:pt x="0" y="7372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06784" y="2777744"/>
            <a:ext cx="4799073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Matrizes de confusão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5123359" y="-5804655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0"/>
                </a:lnTo>
                <a:lnTo>
                  <a:pt x="0" y="8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70586"/>
            <a:ext cx="7724395" cy="5549825"/>
          </a:xfrm>
          <a:custGeom>
            <a:avLst/>
            <a:gdLst/>
            <a:ahLst/>
            <a:cxnLst/>
            <a:rect r="r" b="b" t="t" l="l"/>
            <a:pathLst>
              <a:path h="5549825" w="7724395">
                <a:moveTo>
                  <a:pt x="0" y="0"/>
                </a:moveTo>
                <a:lnTo>
                  <a:pt x="7724395" y="0"/>
                </a:lnTo>
                <a:lnTo>
                  <a:pt x="7724395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2912587"/>
            <a:ext cx="4799073" cy="31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Acurácia dos modelos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8360995" y="-6891983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0" y="0"/>
                </a:lnTo>
                <a:lnTo>
                  <a:pt x="9366850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7184041" y="2039749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5862339" y="848818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561" y="1613083"/>
            <a:ext cx="14002879" cy="7464832"/>
          </a:xfrm>
          <a:custGeom>
            <a:avLst/>
            <a:gdLst/>
            <a:ahLst/>
            <a:cxnLst/>
            <a:rect r="r" b="b" t="t" l="l"/>
            <a:pathLst>
              <a:path h="7464832" w="14002879">
                <a:moveTo>
                  <a:pt x="0" y="0"/>
                </a:moveTo>
                <a:lnTo>
                  <a:pt x="14002878" y="0"/>
                </a:lnTo>
                <a:lnTo>
                  <a:pt x="14002878" y="7464832"/>
                </a:lnTo>
                <a:lnTo>
                  <a:pt x="0" y="7464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0581" y="547369"/>
            <a:ext cx="15246838" cy="106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Mapas de calor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1293" y="4227803"/>
            <a:ext cx="10565414" cy="18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227803"/>
            <a:ext cx="10565414" cy="18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Introdução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5123359" y="-5804655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0"/>
                </a:lnTo>
                <a:lnTo>
                  <a:pt x="0" y="8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8676" y="2524362"/>
            <a:ext cx="11800534" cy="52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Stable Diffusion é consistente em criar o que acredita ser Monet e Renoir, porém não abstrai os verdadeiros aspectos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5123359" y="-5804655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0"/>
                </a:lnTo>
                <a:lnTo>
                  <a:pt x="0" y="8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18676" y="3048299"/>
            <a:ext cx="11800534" cy="41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Os artistas têm regiões específicas de maior importância na imagem para a sua classificação.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5123359" y="-5804655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0"/>
                </a:lnTo>
                <a:lnTo>
                  <a:pt x="0" y="8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18676" y="2524362"/>
            <a:ext cx="14840624" cy="52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A utilização de LLM's para Prompt Engineering de modelos de difusão como técnica de Data Augmentation não aparenta dar resultados melhores que apenas os dados reais.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8277" y="9031944"/>
            <a:ext cx="2604581" cy="2467841"/>
          </a:xfrm>
          <a:custGeom>
            <a:avLst/>
            <a:gdLst/>
            <a:ahLst/>
            <a:cxnLst/>
            <a:rect r="r" b="b" t="t" l="l"/>
            <a:pathLst>
              <a:path h="2467841" w="260458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749">
            <a:off x="1631143" y="-2578373"/>
            <a:ext cx="3903561" cy="3698625"/>
          </a:xfrm>
          <a:custGeom>
            <a:avLst/>
            <a:gdLst/>
            <a:ahLst/>
            <a:cxnLst/>
            <a:rect r="r" b="b" t="t" l="l"/>
            <a:pathLst>
              <a:path h="3698625" w="3903561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-3109196" y="4175850"/>
            <a:ext cx="8275792" cy="7913726"/>
          </a:xfrm>
          <a:custGeom>
            <a:avLst/>
            <a:gdLst/>
            <a:ahLst/>
            <a:cxnLst/>
            <a:rect r="r" b="b" t="t" l="l"/>
            <a:pathLst>
              <a:path h="7913726" w="8275792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5189">
            <a:off x="11239029" y="-3141539"/>
            <a:ext cx="7824542" cy="6963843"/>
          </a:xfrm>
          <a:custGeom>
            <a:avLst/>
            <a:gdLst/>
            <a:ahLst/>
            <a:cxnLst/>
            <a:rect r="r" b="b" t="t" l="l"/>
            <a:pathLst>
              <a:path h="6963843" w="7824542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7755">
            <a:off x="13218087" y="5225672"/>
            <a:ext cx="6135171" cy="7102948"/>
          </a:xfrm>
          <a:custGeom>
            <a:avLst/>
            <a:gdLst/>
            <a:ahLst/>
            <a:cxnLst/>
            <a:rect r="r" b="b" t="t" l="l"/>
            <a:pathLst>
              <a:path h="7102948" w="6135171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89150" y="2730687"/>
            <a:ext cx="10909700" cy="4825627"/>
            <a:chOff x="0" y="0"/>
            <a:chExt cx="14546267" cy="643416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4546267" cy="4847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Agradecimentos ao Prof. Dr. Fábio Faria por ter orientado este trabalho, e ao Mateus M. Souza, por ter auxiliado  gerando as imagens sintéticas pela Stable Diffusion.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27322" y="5678819"/>
              <a:ext cx="11291623" cy="755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1293" y="4227803"/>
            <a:ext cx="10565414" cy="18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Perguntas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2718" y="-2907972"/>
            <a:ext cx="7027814" cy="6254754"/>
          </a:xfrm>
          <a:custGeom>
            <a:avLst/>
            <a:gdLst/>
            <a:ahLst/>
            <a:cxnLst/>
            <a:rect r="r" b="b" t="t" l="l"/>
            <a:pathLst>
              <a:path h="6254754" w="7027814">
                <a:moveTo>
                  <a:pt x="0" y="0"/>
                </a:moveTo>
                <a:lnTo>
                  <a:pt x="7027814" y="0"/>
                </a:lnTo>
                <a:lnTo>
                  <a:pt x="7027814" y="6254754"/>
                </a:lnTo>
                <a:lnTo>
                  <a:pt x="0" y="6254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7989172" y="8611142"/>
            <a:ext cx="2546291" cy="2412611"/>
          </a:xfrm>
          <a:custGeom>
            <a:avLst/>
            <a:gdLst/>
            <a:ahLst/>
            <a:cxnLst/>
            <a:rect r="r" b="b" t="t" l="l"/>
            <a:pathLst>
              <a:path h="2412611" w="254629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12976018" y="3273608"/>
            <a:ext cx="6861060" cy="6560888"/>
          </a:xfrm>
          <a:custGeom>
            <a:avLst/>
            <a:gdLst/>
            <a:ahLst/>
            <a:cxnLst/>
            <a:rect r="r" b="b" t="t" l="l"/>
            <a:pathLst>
              <a:path h="6560888" w="6861060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9899" y="3952363"/>
            <a:ext cx="11904022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Classificação de pinturas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1293" y="4227803"/>
            <a:ext cx="10565414" cy="18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Objetivos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2149" y="2404949"/>
            <a:ext cx="3661851" cy="955497"/>
            <a:chOff x="0" y="0"/>
            <a:chExt cx="964438" cy="251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4438" cy="251653"/>
            </a:xfrm>
            <a:custGeom>
              <a:avLst/>
              <a:gdLst/>
              <a:ahLst/>
              <a:cxnLst/>
              <a:rect r="r" b="b" t="t" l="l"/>
              <a:pathLst>
                <a:path h="251653" w="964438">
                  <a:moveTo>
                    <a:pt x="0" y="0"/>
                  </a:moveTo>
                  <a:lnTo>
                    <a:pt x="964438" y="0"/>
                  </a:lnTo>
                  <a:lnTo>
                    <a:pt x="964438" y="251653"/>
                  </a:lnTo>
                  <a:lnTo>
                    <a:pt x="0" y="251653"/>
                  </a:lnTo>
                  <a:close/>
                </a:path>
              </a:pathLst>
            </a:custGeom>
            <a:solidFill>
              <a:srgbClr val="4D13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04914" y="2371949"/>
            <a:ext cx="15478172" cy="98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3"/>
              </a:lnSpc>
            </a:pPr>
            <a:r>
              <a:rPr lang="en-US" sz="6672">
                <a:solidFill>
                  <a:srgbClr val="000000"/>
                </a:solidFill>
                <a:latin typeface="HK Grotesk Bold"/>
              </a:rPr>
              <a:t>Explorar </a:t>
            </a:r>
            <a:r>
              <a:rPr lang="en-US" sz="6672">
                <a:solidFill>
                  <a:srgbClr val="FFFFFF"/>
                </a:solidFill>
                <a:latin typeface="HK Grotesk Bold"/>
              </a:rPr>
              <a:t>complete </a:t>
            </a:r>
            <a:r>
              <a:rPr lang="en-US" sz="6672">
                <a:solidFill>
                  <a:srgbClr val="000000"/>
                </a:solidFill>
                <a:latin typeface="HK Grotesk Bold"/>
              </a:rPr>
              <a:t>zero-shot learning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6365" y="4570315"/>
            <a:ext cx="4748004" cy="2963317"/>
            <a:chOff x="0" y="0"/>
            <a:chExt cx="6330672" cy="395108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6330672" cy="869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K Grotesk Medium"/>
                </a:rPr>
                <a:t>Prompt Engineering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01539"/>
              <a:ext cx="6330672" cy="2749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000000"/>
                  </a:solidFill>
                  <a:latin typeface="Assistant"/>
                </a:rPr>
                <a:t>Analisar a viabilidade de gerar contéudos verossímeis com modelos de difusão por meio de LLM e Prompt Engineering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73236" y="4570315"/>
            <a:ext cx="4541529" cy="3534816"/>
            <a:chOff x="0" y="0"/>
            <a:chExt cx="6055372" cy="47130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6055372" cy="869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K Grotesk Medium"/>
                </a:rPr>
                <a:t>Explainable AI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92014"/>
              <a:ext cx="6055372" cy="352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30">
                  <a:solidFill>
                    <a:srgbClr val="000000"/>
                  </a:solidFill>
                  <a:latin typeface="Assistant"/>
                </a:rPr>
                <a:t>Quais regiões das pinturas de um determinado artista são mais importantes para a classificação de quadros seguinte o seu estilo?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06868" y="4570315"/>
            <a:ext cx="4541529" cy="3487192"/>
            <a:chOff x="0" y="0"/>
            <a:chExt cx="6055372" cy="46495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055372" cy="869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K Grotesk Medium"/>
                </a:rPr>
                <a:t>Data augmentation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01539"/>
              <a:ext cx="6055372" cy="3448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-29">
                  <a:solidFill>
                    <a:srgbClr val="000000"/>
                  </a:solidFill>
                  <a:latin typeface="Assistant"/>
                </a:rPr>
                <a:t>Investigar se é viável utilizar imagens sintéticas geradas com a metodologia desse trabalho como uma técnica de Data augmentation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123" y="1355511"/>
            <a:ext cx="7995755" cy="7575978"/>
          </a:xfrm>
          <a:custGeom>
            <a:avLst/>
            <a:gdLst/>
            <a:ahLst/>
            <a:cxnLst/>
            <a:rect r="r" b="b" t="t" l="l"/>
            <a:pathLst>
              <a:path h="7575978" w="7995755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1293" y="4227803"/>
            <a:ext cx="10565414" cy="185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79"/>
              </a:lnSpc>
            </a:pPr>
            <a:r>
              <a:rPr lang="en-US" sz="12271">
                <a:solidFill>
                  <a:srgbClr val="FFFFFF"/>
                </a:solidFill>
                <a:latin typeface="HK Grotesk Bold"/>
              </a:rPr>
              <a:t>Proposta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27010" y="3935097"/>
            <a:ext cx="3883010" cy="2966176"/>
            <a:chOff x="0" y="0"/>
            <a:chExt cx="5177346" cy="395490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34568"/>
              <a:ext cx="5177346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39">
                  <a:solidFill>
                    <a:srgbClr val="FFFFFF"/>
                  </a:solidFill>
                  <a:latin typeface="Assistant"/>
                </a:rPr>
                <a:t>LIME e Explainable AI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5177346" cy="139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13768471" y="-2567705"/>
            <a:ext cx="7468032" cy="6646548"/>
          </a:xfrm>
          <a:custGeom>
            <a:avLst/>
            <a:gdLst/>
            <a:ahLst/>
            <a:cxnLst/>
            <a:rect r="r" b="b" t="t" l="l"/>
            <a:pathLst>
              <a:path h="6646548" w="7468032">
                <a:moveTo>
                  <a:pt x="0" y="0"/>
                </a:moveTo>
                <a:lnTo>
                  <a:pt x="7468032" y="0"/>
                </a:lnTo>
                <a:lnTo>
                  <a:pt x="7468032" y="6646549"/>
                </a:lnTo>
                <a:lnTo>
                  <a:pt x="0" y="664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624184">
            <a:off x="-763811" y="8961321"/>
            <a:ext cx="7468032" cy="6646548"/>
          </a:xfrm>
          <a:custGeom>
            <a:avLst/>
            <a:gdLst/>
            <a:ahLst/>
            <a:cxnLst/>
            <a:rect r="r" b="b" t="t" l="l"/>
            <a:pathLst>
              <a:path h="6646548" w="7468032">
                <a:moveTo>
                  <a:pt x="0" y="0"/>
                </a:moveTo>
                <a:lnTo>
                  <a:pt x="7468032" y="0"/>
                </a:lnTo>
                <a:lnTo>
                  <a:pt x="7468032" y="6646548"/>
                </a:lnTo>
                <a:lnTo>
                  <a:pt x="0" y="664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64364">
            <a:off x="-9938" y="-1288374"/>
            <a:ext cx="4593131" cy="4087887"/>
          </a:xfrm>
          <a:custGeom>
            <a:avLst/>
            <a:gdLst/>
            <a:ahLst/>
            <a:cxnLst/>
            <a:rect r="r" b="b" t="t" l="l"/>
            <a:pathLst>
              <a:path h="4087887" w="4593131">
                <a:moveTo>
                  <a:pt x="0" y="0"/>
                </a:moveTo>
                <a:lnTo>
                  <a:pt x="4593131" y="0"/>
                </a:lnTo>
                <a:lnTo>
                  <a:pt x="4593131" y="4087887"/>
                </a:lnTo>
                <a:lnTo>
                  <a:pt x="0" y="408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29792" y="3935097"/>
            <a:ext cx="3883010" cy="3671026"/>
            <a:chOff x="0" y="0"/>
            <a:chExt cx="5177346" cy="48947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34568"/>
              <a:ext cx="5177346" cy="2760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39">
                  <a:solidFill>
                    <a:srgbClr val="FFFFFF"/>
                  </a:solidFill>
                  <a:latin typeface="Assistant"/>
                </a:rPr>
                <a:t>Geração de descrições de cena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5177346" cy="139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91272" y="4173431"/>
            <a:ext cx="990157" cy="524783"/>
          </a:xfrm>
          <a:custGeom>
            <a:avLst/>
            <a:gdLst/>
            <a:ahLst/>
            <a:cxnLst/>
            <a:rect r="r" b="b" t="t" l="l"/>
            <a:pathLst>
              <a:path h="524783" w="990157">
                <a:moveTo>
                  <a:pt x="0" y="0"/>
                </a:moveTo>
                <a:lnTo>
                  <a:pt x="990156" y="0"/>
                </a:lnTo>
                <a:lnTo>
                  <a:pt x="990156" y="524783"/>
                </a:lnTo>
                <a:lnTo>
                  <a:pt x="0" y="52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48922" y="4173431"/>
            <a:ext cx="990157" cy="524783"/>
          </a:xfrm>
          <a:custGeom>
            <a:avLst/>
            <a:gdLst/>
            <a:ahLst/>
            <a:cxnLst/>
            <a:rect r="r" b="b" t="t" l="l"/>
            <a:pathLst>
              <a:path h="524783" w="990157">
                <a:moveTo>
                  <a:pt x="0" y="0"/>
                </a:moveTo>
                <a:lnTo>
                  <a:pt x="990156" y="0"/>
                </a:lnTo>
                <a:lnTo>
                  <a:pt x="990156" y="524783"/>
                </a:lnTo>
                <a:lnTo>
                  <a:pt x="0" y="52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06128" y="4173431"/>
            <a:ext cx="990157" cy="524783"/>
          </a:xfrm>
          <a:custGeom>
            <a:avLst/>
            <a:gdLst/>
            <a:ahLst/>
            <a:cxnLst/>
            <a:rect r="r" b="b" t="t" l="l"/>
            <a:pathLst>
              <a:path h="524783" w="990157">
                <a:moveTo>
                  <a:pt x="0" y="0"/>
                </a:moveTo>
                <a:lnTo>
                  <a:pt x="990157" y="0"/>
                </a:lnTo>
                <a:lnTo>
                  <a:pt x="990157" y="524783"/>
                </a:lnTo>
                <a:lnTo>
                  <a:pt x="0" y="52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87442" y="2452178"/>
            <a:ext cx="7513117" cy="117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1"/>
              </a:lnSpc>
            </a:pPr>
            <a:r>
              <a:rPr lang="en-US" sz="7772">
                <a:solidFill>
                  <a:srgbClr val="FFFFFF"/>
                </a:solidFill>
                <a:latin typeface="HK Grotesk Bold"/>
              </a:rPr>
              <a:t>Proposta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086350" y="3935097"/>
            <a:ext cx="3883010" cy="3671026"/>
            <a:chOff x="0" y="0"/>
            <a:chExt cx="5177346" cy="48947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134568"/>
              <a:ext cx="5177346" cy="2760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39">
                  <a:solidFill>
                    <a:srgbClr val="FFFFFF"/>
                  </a:solidFill>
                  <a:latin typeface="Assistant"/>
                </a:rPr>
                <a:t>Prompt Engineering para Stable Diffusion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5177346" cy="139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3935097"/>
            <a:ext cx="3883010" cy="3671026"/>
            <a:chOff x="0" y="0"/>
            <a:chExt cx="5177346" cy="489470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134568"/>
              <a:ext cx="5177346" cy="2760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39">
                  <a:solidFill>
                    <a:srgbClr val="FFFFFF"/>
                  </a:solidFill>
                  <a:latin typeface="Assistant"/>
                </a:rPr>
                <a:t>Aprendizado e complete zero-shot learning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5177346" cy="1394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4230099" y="5722865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13535712" y="-251360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68162" y="4258420"/>
            <a:ext cx="3212502" cy="1808841"/>
          </a:xfrm>
          <a:custGeom>
            <a:avLst/>
            <a:gdLst/>
            <a:ahLst/>
            <a:cxnLst/>
            <a:rect r="r" b="b" t="t" l="l"/>
            <a:pathLst>
              <a:path h="1808841" w="3212502">
                <a:moveTo>
                  <a:pt x="0" y="0"/>
                </a:moveTo>
                <a:lnTo>
                  <a:pt x="3212503" y="0"/>
                </a:lnTo>
                <a:lnTo>
                  <a:pt x="3212503" y="1808841"/>
                </a:lnTo>
                <a:lnTo>
                  <a:pt x="0" y="1808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3115" y="4886016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7" y="0"/>
                </a:lnTo>
                <a:lnTo>
                  <a:pt x="1075047" y="553649"/>
                </a:lnTo>
                <a:lnTo>
                  <a:pt x="0" y="55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0274508" y="6471290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8" y="0"/>
                </a:lnTo>
                <a:lnTo>
                  <a:pt x="1075048" y="553649"/>
                </a:lnTo>
                <a:lnTo>
                  <a:pt x="0" y="55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102252" y="4866675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8" y="0"/>
                </a:lnTo>
                <a:lnTo>
                  <a:pt x="1075048" y="553650"/>
                </a:lnTo>
                <a:lnTo>
                  <a:pt x="0" y="553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8934485" cy="2797048"/>
            <a:chOff x="0" y="0"/>
            <a:chExt cx="11912647" cy="37293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138039"/>
              <a:ext cx="11912647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Descrição de cena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25145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4794" y="4525173"/>
            <a:ext cx="6601146" cy="2841314"/>
            <a:chOff x="0" y="0"/>
            <a:chExt cx="8801528" cy="378841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801528" cy="3788418"/>
              <a:chOff x="0" y="0"/>
              <a:chExt cx="1777078" cy="7649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77078" cy="764903"/>
              </a:xfrm>
              <a:custGeom>
                <a:avLst/>
                <a:gdLst/>
                <a:ahLst/>
                <a:cxnLst/>
                <a:rect r="r" b="b" t="t" l="l"/>
                <a:pathLst>
                  <a:path h="764903" w="1777078">
                    <a:moveTo>
                      <a:pt x="0" y="0"/>
                    </a:moveTo>
                    <a:lnTo>
                      <a:pt x="1777078" y="0"/>
                    </a:lnTo>
                    <a:lnTo>
                      <a:pt x="1777078" y="764903"/>
                    </a:lnTo>
                    <a:lnTo>
                      <a:pt x="0" y="7649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03005" y="477857"/>
              <a:ext cx="7914338" cy="2827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400">
                  <a:solidFill>
                    <a:srgbClr val="4D1354"/>
                  </a:solidFill>
                  <a:latin typeface="HK Grotesk Bold"/>
                </a:rPr>
                <a:t>"You will act as a painting motif generator. I will provide you with a painting genre, such as still life,</a:t>
              </a:r>
              <a:r>
                <a:rPr lang="en-US" sz="2400">
                  <a:solidFill>
                    <a:srgbClr val="4D1354"/>
                  </a:solidFill>
                  <a:latin typeface="HK Grotesk Bold"/>
                </a:rPr>
                <a:t> landscape,or portrait. Your task ist to generate {numberOfExamples} examples of what to paint within that genre"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35102" y="4525173"/>
            <a:ext cx="3824198" cy="1431614"/>
            <a:chOff x="0" y="0"/>
            <a:chExt cx="5098930" cy="190881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98930" cy="1908818"/>
              <a:chOff x="0" y="0"/>
              <a:chExt cx="1029503" cy="38540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29503" cy="385401"/>
              </a:xfrm>
              <a:custGeom>
                <a:avLst/>
                <a:gdLst/>
                <a:ahLst/>
                <a:cxnLst/>
                <a:rect r="r" b="b" t="t" l="l"/>
                <a:pathLst>
                  <a:path h="385401" w="1029503">
                    <a:moveTo>
                      <a:pt x="0" y="0"/>
                    </a:moveTo>
                    <a:lnTo>
                      <a:pt x="1029503" y="0"/>
                    </a:lnTo>
                    <a:lnTo>
                      <a:pt x="1029503" y="385401"/>
                    </a:lnTo>
                    <a:lnTo>
                      <a:pt x="0" y="3854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91403" y="477857"/>
              <a:ext cx="4584961" cy="947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400">
                  <a:solidFill>
                    <a:srgbClr val="4D1354"/>
                  </a:solidFill>
                  <a:latin typeface="HK Grotesk Bold"/>
                </a:rPr>
                <a:t>Religious Painting, 1 example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99933" y="7678325"/>
            <a:ext cx="3824198" cy="1431614"/>
            <a:chOff x="0" y="0"/>
            <a:chExt cx="5098930" cy="190881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098930" cy="1908818"/>
              <a:chOff x="0" y="0"/>
              <a:chExt cx="1029503" cy="38540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29503" cy="385401"/>
              </a:xfrm>
              <a:custGeom>
                <a:avLst/>
                <a:gdLst/>
                <a:ahLst/>
                <a:cxnLst/>
                <a:rect r="r" b="b" t="t" l="l"/>
                <a:pathLst>
                  <a:path h="385401" w="1029503">
                    <a:moveTo>
                      <a:pt x="0" y="0"/>
                    </a:moveTo>
                    <a:lnTo>
                      <a:pt x="1029503" y="0"/>
                    </a:lnTo>
                    <a:lnTo>
                      <a:pt x="1029503" y="385401"/>
                    </a:lnTo>
                    <a:lnTo>
                      <a:pt x="0" y="3854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91403" y="477857"/>
              <a:ext cx="4584961" cy="947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32"/>
                </a:lnSpc>
              </a:pPr>
              <a:r>
                <a:rPr lang="en-US" sz="2400">
                  <a:solidFill>
                    <a:srgbClr val="4D1354"/>
                  </a:solidFill>
                  <a:latin typeface="HK Grotesk Bold"/>
                </a:rPr>
                <a:t>"A young child holding a teddy bear"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4230099" y="5722865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4" y="0"/>
                </a:lnTo>
                <a:lnTo>
                  <a:pt x="6575294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78125">
            <a:off x="13535712" y="-251360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4794" y="4126711"/>
            <a:ext cx="3824198" cy="2071313"/>
            <a:chOff x="0" y="0"/>
            <a:chExt cx="5098930" cy="27617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098930" cy="2761750"/>
              <a:chOff x="0" y="0"/>
              <a:chExt cx="1029503" cy="55761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29503" cy="557613"/>
              </a:xfrm>
              <a:custGeom>
                <a:avLst/>
                <a:gdLst/>
                <a:ahLst/>
                <a:cxnLst/>
                <a:rect r="r" b="b" t="t" l="l"/>
                <a:pathLst>
                  <a:path h="557613" w="1029503">
                    <a:moveTo>
                      <a:pt x="0" y="0"/>
                    </a:moveTo>
                    <a:lnTo>
                      <a:pt x="1029503" y="0"/>
                    </a:lnTo>
                    <a:lnTo>
                      <a:pt x="1029503" y="557613"/>
                    </a:lnTo>
                    <a:lnTo>
                      <a:pt x="0" y="5576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91403" y="477857"/>
              <a:ext cx="4584961" cy="180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4D1354"/>
                  </a:solidFill>
                  <a:latin typeface="HK Grotesk Bold"/>
                </a:rPr>
                <a:t>"A young child holding a teddy bear"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50613" y="4147588"/>
            <a:ext cx="5957381" cy="2071313"/>
            <a:chOff x="0" y="0"/>
            <a:chExt cx="7943175" cy="276175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943175" cy="2761750"/>
              <a:chOff x="0" y="0"/>
              <a:chExt cx="1603772" cy="55761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03772" cy="557613"/>
              </a:xfrm>
              <a:custGeom>
                <a:avLst/>
                <a:gdLst/>
                <a:ahLst/>
                <a:cxnLst/>
                <a:rect r="r" b="b" t="t" l="l"/>
                <a:pathLst>
                  <a:path h="557613" w="1603772">
                    <a:moveTo>
                      <a:pt x="0" y="0"/>
                    </a:moveTo>
                    <a:lnTo>
                      <a:pt x="1603772" y="0"/>
                    </a:lnTo>
                    <a:lnTo>
                      <a:pt x="1603772" y="557613"/>
                    </a:lnTo>
                    <a:lnTo>
                      <a:pt x="0" y="5576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53951" y="477857"/>
              <a:ext cx="7142507" cy="180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4D1354"/>
                  </a:solidFill>
                  <a:latin typeface="HK Grotesk Bold"/>
                </a:rPr>
                <a:t>A painting of {artist} in the style of {style} about {scene description}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31120" y="4164155"/>
            <a:ext cx="5356880" cy="922012"/>
            <a:chOff x="0" y="0"/>
            <a:chExt cx="7142507" cy="122935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577653" y="0"/>
              <a:ext cx="4049269" cy="1229350"/>
              <a:chOff x="0" y="0"/>
              <a:chExt cx="817570" cy="24821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7570" cy="248213"/>
              </a:xfrm>
              <a:custGeom>
                <a:avLst/>
                <a:gdLst/>
                <a:ahLst/>
                <a:cxnLst/>
                <a:rect r="r" b="b" t="t" l="l"/>
                <a:pathLst>
                  <a:path h="248213" w="817570">
                    <a:moveTo>
                      <a:pt x="0" y="0"/>
                    </a:moveTo>
                    <a:lnTo>
                      <a:pt x="817570" y="0"/>
                    </a:lnTo>
                    <a:lnTo>
                      <a:pt x="817570" y="248213"/>
                    </a:lnTo>
                    <a:lnTo>
                      <a:pt x="0" y="2482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9699" lIns="49699" bIns="49699" rIns="49699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308557"/>
              <a:ext cx="7142507" cy="60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4D1354"/>
                  </a:solidFill>
                  <a:latin typeface="HK Grotesk Bold"/>
                </a:rPr>
                <a:t>Impressinismo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31120" y="5276011"/>
            <a:ext cx="5356880" cy="922012"/>
            <a:chOff x="0" y="0"/>
            <a:chExt cx="7142507" cy="122935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1577653" y="0"/>
              <a:ext cx="4049269" cy="1229350"/>
              <a:chOff x="0" y="0"/>
              <a:chExt cx="817570" cy="24821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7570" cy="248213"/>
              </a:xfrm>
              <a:custGeom>
                <a:avLst/>
                <a:gdLst/>
                <a:ahLst/>
                <a:cxnLst/>
                <a:rect r="r" b="b" t="t" l="l"/>
                <a:pathLst>
                  <a:path h="248213" w="817570">
                    <a:moveTo>
                      <a:pt x="0" y="0"/>
                    </a:moveTo>
                    <a:lnTo>
                      <a:pt x="817570" y="0"/>
                    </a:lnTo>
                    <a:lnTo>
                      <a:pt x="817570" y="248213"/>
                    </a:lnTo>
                    <a:lnTo>
                      <a:pt x="0" y="24821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9699" lIns="49699" bIns="49699" rIns="49699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308557"/>
              <a:ext cx="7142507" cy="607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9"/>
                </a:lnSpc>
              </a:pPr>
              <a:r>
                <a:rPr lang="en-US" sz="2999">
                  <a:solidFill>
                    <a:srgbClr val="4D1354"/>
                  </a:solidFill>
                  <a:latin typeface="HK Grotesk Bold"/>
                </a:rPr>
                <a:t>Monet ou Renoir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7634662"/>
            <a:ext cx="11379294" cy="1623638"/>
            <a:chOff x="0" y="0"/>
            <a:chExt cx="15172392" cy="216485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5172392" cy="2164850"/>
              <a:chOff x="0" y="0"/>
              <a:chExt cx="3063392" cy="43709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063392" cy="437095"/>
              </a:xfrm>
              <a:custGeom>
                <a:avLst/>
                <a:gdLst/>
                <a:ahLst/>
                <a:cxnLst/>
                <a:rect r="r" b="b" t="t" l="l"/>
                <a:pathLst>
                  <a:path h="437095" w="3063392">
                    <a:moveTo>
                      <a:pt x="0" y="0"/>
                    </a:moveTo>
                    <a:lnTo>
                      <a:pt x="3063392" y="0"/>
                    </a:lnTo>
                    <a:lnTo>
                      <a:pt x="3063392" y="437095"/>
                    </a:lnTo>
                    <a:lnTo>
                      <a:pt x="0" y="4370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98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867099" y="477857"/>
              <a:ext cx="13643023" cy="1203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000">
                  <a:solidFill>
                    <a:srgbClr val="4D1354"/>
                  </a:solidFill>
                  <a:latin typeface="HK Grotesk Bold"/>
                </a:rPr>
                <a:t>A painting of pierre auguste renoir in the style of impressionism about a young child holding a teddy bear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118390" y="4885542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8" y="0"/>
                </a:lnTo>
                <a:lnTo>
                  <a:pt x="1075048" y="553650"/>
                </a:lnTo>
                <a:lnTo>
                  <a:pt x="0" y="55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800000">
            <a:off x="12583755" y="4906419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8" y="0"/>
                </a:lnTo>
                <a:lnTo>
                  <a:pt x="1075048" y="553650"/>
                </a:lnTo>
                <a:lnTo>
                  <a:pt x="0" y="55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5400000">
            <a:off x="8891780" y="6651049"/>
            <a:ext cx="1075048" cy="553650"/>
          </a:xfrm>
          <a:custGeom>
            <a:avLst/>
            <a:gdLst/>
            <a:ahLst/>
            <a:cxnLst/>
            <a:rect r="r" b="b" t="t" l="l"/>
            <a:pathLst>
              <a:path h="553650" w="1075048">
                <a:moveTo>
                  <a:pt x="0" y="0"/>
                </a:moveTo>
                <a:lnTo>
                  <a:pt x="1075048" y="0"/>
                </a:lnTo>
                <a:lnTo>
                  <a:pt x="1075048" y="553650"/>
                </a:lnTo>
                <a:lnTo>
                  <a:pt x="0" y="55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034794" y="1028700"/>
            <a:ext cx="14978715" cy="2797048"/>
            <a:chOff x="0" y="0"/>
            <a:chExt cx="19971619" cy="3729397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2138039"/>
              <a:ext cx="19971619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Prompt Engineering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0"/>
              <a:ext cx="42156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DAFno-JdOW8</dc:identifier>
  <dcterms:modified xsi:type="dcterms:W3CDTF">2011-08-01T06:04:30Z</dcterms:modified>
  <cp:revision>1</cp:revision>
  <dc:title>Illuminating Artistic Intuition: Exploring Zero-Shot Image Classification and Explainable AI through Diffusion Models and the LIME Algorithm</dc:title>
</cp:coreProperties>
</file>